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90" r:id="rId3"/>
    <p:sldId id="291" r:id="rId4"/>
    <p:sldId id="256" r:id="rId5"/>
    <p:sldId id="288" r:id="rId6"/>
    <p:sldId id="289" r:id="rId7"/>
    <p:sldId id="279" r:id="rId8"/>
    <p:sldId id="280" r:id="rId9"/>
    <p:sldId id="281" r:id="rId10"/>
    <p:sldId id="282" r:id="rId11"/>
    <p:sldId id="287" r:id="rId12"/>
    <p:sldId id="292" r:id="rId13"/>
    <p:sldId id="283" r:id="rId14"/>
    <p:sldId id="284" r:id="rId15"/>
    <p:sldId id="285" r:id="rId16"/>
    <p:sldId id="286" r:id="rId17"/>
    <p:sldId id="293" r:id="rId18"/>
    <p:sldId id="272" r:id="rId19"/>
    <p:sldId id="273" r:id="rId20"/>
    <p:sldId id="270" r:id="rId21"/>
    <p:sldId id="271" r:id="rId22"/>
    <p:sldId id="274" r:id="rId23"/>
    <p:sldId id="275" r:id="rId24"/>
    <p:sldId id="277" r:id="rId25"/>
    <p:sldId id="27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FE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3786" autoAdjust="0"/>
  </p:normalViewPr>
  <p:slideViewPr>
    <p:cSldViewPr snapToGrid="0">
      <p:cViewPr varScale="1">
        <p:scale>
          <a:sx n="67" d="100"/>
          <a:sy n="67" d="100"/>
        </p:scale>
        <p:origin x="78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보여드리는게 바로 자마린 폼즈를 이용하여 보여지는 </a:t>
            </a:r>
            <a:r>
              <a:rPr lang="en-US" altLang="ko-KR" dirty="0"/>
              <a:t>UI </a:t>
            </a:r>
            <a:r>
              <a:rPr lang="ko-KR" altLang="en-US" dirty="0"/>
              <a:t>부분을 작성한 것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딱 저 소스코드를 복사 붙여넣기 하고</a:t>
            </a:r>
            <a:r>
              <a:rPr lang="en-US" altLang="ko-KR" dirty="0"/>
              <a:t>, </a:t>
            </a:r>
            <a:r>
              <a:rPr lang="ko-KR" altLang="en-US" dirty="0"/>
              <a:t>각 플랫폼에서 빌드하여 실행하면 저렇게 보여집니다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어떠세요</a:t>
            </a:r>
            <a:r>
              <a:rPr lang="en-US" altLang="ko-KR" dirty="0"/>
              <a:t>? </a:t>
            </a:r>
            <a:r>
              <a:rPr lang="ko-KR" altLang="en-US" dirty="0"/>
              <a:t>완전히 똑같지는 않지만 유사하죠</a:t>
            </a:r>
            <a:r>
              <a:rPr lang="en-US" altLang="ko-KR" dirty="0"/>
              <a:t>?  </a:t>
            </a:r>
            <a:r>
              <a:rPr lang="ko-KR" altLang="en-US" dirty="0"/>
              <a:t>쓸만하죠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그럼 이제 모두들 설치를 잘 해오셨겠지만</a:t>
            </a:r>
            <a:r>
              <a:rPr lang="en-US" altLang="ko-KR" dirty="0"/>
              <a:t>, </a:t>
            </a:r>
            <a:r>
              <a:rPr lang="ko-KR" altLang="en-US" dirty="0"/>
              <a:t>제가 몇가지 설치관련하여 안내사항을 말씀드리겠습니다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8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81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58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맥 윈도우에 설치가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맥북에는 </a:t>
            </a:r>
            <a:r>
              <a:rPr lang="en-US" altLang="ko-KR" dirty="0"/>
              <a:t>Visual Studio for Mac</a:t>
            </a:r>
            <a:r>
              <a:rPr lang="ko-KR" altLang="en-US" dirty="0"/>
              <a:t>을 설치하면 되시구요 윈도우에는 </a:t>
            </a:r>
            <a:r>
              <a:rPr lang="en-US" altLang="ko-KR" dirty="0"/>
              <a:t>Visual Studio</a:t>
            </a:r>
            <a:r>
              <a:rPr lang="ko-KR" altLang="en-US" dirty="0"/>
              <a:t>를 설치하시면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 맥은 원래 </a:t>
            </a:r>
            <a:r>
              <a:rPr lang="en-US" altLang="ko-KR" dirty="0"/>
              <a:t>Xamarin</a:t>
            </a:r>
            <a:r>
              <a:rPr lang="ko-KR" altLang="en-US" dirty="0"/>
              <a:t>을 위한 별도의 </a:t>
            </a:r>
            <a:r>
              <a:rPr lang="en-US" altLang="ko-KR" dirty="0"/>
              <a:t>IDE</a:t>
            </a:r>
            <a:r>
              <a:rPr lang="ko-KR" altLang="en-US" dirty="0"/>
              <a:t>가 있었어요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/>
              <a:t>Xamarin Studio</a:t>
            </a:r>
            <a:r>
              <a:rPr lang="ko-KR" altLang="en-US" dirty="0"/>
              <a:t>라는 게 있었는데 마이크로 소프트가 자마린 인수하고</a:t>
            </a:r>
            <a:r>
              <a:rPr lang="en-US" altLang="ko-KR" dirty="0"/>
              <a:t>, </a:t>
            </a:r>
            <a:r>
              <a:rPr lang="ko-KR" altLang="en-US" dirty="0"/>
              <a:t>또 이번에 </a:t>
            </a:r>
            <a:r>
              <a:rPr lang="en-US" altLang="ko-KR" dirty="0"/>
              <a:t>Visual Studio for mac</a:t>
            </a:r>
            <a:r>
              <a:rPr lang="ko-KR" altLang="en-US" dirty="0"/>
              <a:t>이 나오면서 이제 자마린 맥 개발 환경은 </a:t>
            </a:r>
            <a:r>
              <a:rPr lang="en-US" altLang="ko-KR" dirty="0"/>
              <a:t>Visual Studio for mac</a:t>
            </a:r>
            <a:r>
              <a:rPr lang="ko-KR" altLang="en-US" dirty="0"/>
              <a:t>으로 통일 되가고 있습니다</a:t>
            </a:r>
            <a:r>
              <a:rPr lang="en-US" altLang="ko-KR" dirty="0"/>
              <a:t>. </a:t>
            </a:r>
            <a:r>
              <a:rPr lang="ko-KR" altLang="en-US" dirty="0"/>
              <a:t>그러니 맥에서 개발하시는 분들은 비주얼 스튜디오 포 맥을 설치하는 것을 추천드려요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개발할 수 있는 플랫폼 차이가 있는데요</a:t>
            </a:r>
            <a:r>
              <a:rPr lang="en-US" altLang="ko-KR" dirty="0"/>
              <a:t>. </a:t>
            </a:r>
            <a:r>
              <a:rPr lang="ko-KR" altLang="en-US" dirty="0"/>
              <a:t>맥에서는 윈도우 개발을못합니다</a:t>
            </a:r>
            <a:r>
              <a:rPr lang="en-US" altLang="ko-KR" dirty="0"/>
              <a:t>. (</a:t>
            </a:r>
            <a:r>
              <a:rPr lang="ko-KR" altLang="en-US" dirty="0"/>
              <a:t>뭐 물론 상관 없으신 분들도 꽤 계실수도 있지만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그렇기 때문에 맥에서는 </a:t>
            </a:r>
            <a:r>
              <a:rPr lang="en-US" altLang="ko-KR" dirty="0"/>
              <a:t>iOS, </a:t>
            </a:r>
            <a:r>
              <a:rPr lang="en-US" altLang="ko-KR" dirty="0" err="1"/>
              <a:t>Andorid</a:t>
            </a:r>
            <a:r>
              <a:rPr lang="en-US" altLang="ko-KR" dirty="0"/>
              <a:t> </a:t>
            </a:r>
            <a:r>
              <a:rPr lang="ko-KR" altLang="en-US" dirty="0"/>
              <a:t>만 개발할 수가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윈도우에서는 다 개발이 가능하지요</a:t>
            </a:r>
            <a:r>
              <a:rPr lang="en-US" altLang="ko-KR" dirty="0"/>
              <a:t>. </a:t>
            </a:r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안드로이드 </a:t>
            </a:r>
            <a:r>
              <a:rPr lang="en-US" altLang="ko-KR" dirty="0"/>
              <a:t>, iOS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iOS </a:t>
            </a:r>
            <a:r>
              <a:rPr lang="ko-KR" altLang="en-US" dirty="0"/>
              <a:t>개발은 가능한데 빌드를 못시켜요</a:t>
            </a:r>
            <a:r>
              <a:rPr lang="en-US" altLang="ko-KR" dirty="0"/>
              <a:t>. </a:t>
            </a:r>
            <a:r>
              <a:rPr lang="ko-KR" altLang="en-US" dirty="0"/>
              <a:t>그래서 애플리케이션 만들고 확인해보려면 맥이 반드시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윈도우 에서 개발하고 맥북 연결시켜서 아이폰 앱 결과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둘다 다 있어서 번갈아 가며 쓰고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윈도우에서 맥 어떻게 연결할 수 있는지 알려 드리겠습니다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08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말씀드렸다싶이 </a:t>
            </a:r>
            <a:r>
              <a:rPr lang="en-US" altLang="ko-KR" dirty="0"/>
              <a:t>iOS</a:t>
            </a:r>
            <a:r>
              <a:rPr lang="ko-KR" altLang="en-US" dirty="0"/>
              <a:t>를 빌드하려면 반드시 </a:t>
            </a:r>
            <a:r>
              <a:rPr lang="en-US" altLang="ko-KR" dirty="0"/>
              <a:t>Mac</a:t>
            </a:r>
            <a:r>
              <a:rPr lang="ko-KR" altLang="en-US" dirty="0"/>
              <a:t>이 필요하구요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하는데 같은 네트워크에 있어야 합니다</a:t>
            </a:r>
            <a:endParaRPr lang="en-US" altLang="ko-KR" dirty="0"/>
          </a:p>
          <a:p>
            <a:r>
              <a:rPr lang="ko-KR" altLang="en-US" dirty="0"/>
              <a:t>저번에 저도 실수한 것이 지금 제 윈도우 </a:t>
            </a:r>
            <a:r>
              <a:rPr lang="en-US" altLang="ko-KR" dirty="0"/>
              <a:t>PC</a:t>
            </a:r>
            <a:r>
              <a:rPr lang="ko-KR" altLang="en-US" dirty="0"/>
              <a:t>는 회사 내부네트웍으로 연결해두고</a:t>
            </a:r>
            <a:r>
              <a:rPr lang="en-US" altLang="ko-KR" dirty="0"/>
              <a:t>, </a:t>
            </a:r>
            <a:r>
              <a:rPr lang="ko-KR" altLang="en-US" dirty="0"/>
              <a:t>맥북은 방문자용 네트워크로 연결해두니 </a:t>
            </a:r>
            <a:r>
              <a:rPr lang="en-US" altLang="ko-KR" dirty="0"/>
              <a:t>IP </a:t>
            </a:r>
            <a:r>
              <a:rPr lang="ko-KR" altLang="en-US" dirty="0"/>
              <a:t>주소 잘 입력했는데 안되는 거에요</a:t>
            </a:r>
            <a:endParaRPr lang="en-US" altLang="ko-KR" dirty="0"/>
          </a:p>
          <a:p>
            <a:r>
              <a:rPr lang="ko-KR" altLang="en-US" dirty="0"/>
              <a:t>그래서 이런 점 잘 기억해두시기 바랍니다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연결방식은 </a:t>
            </a:r>
            <a:r>
              <a:rPr lang="en-US" altLang="ko-KR" dirty="0"/>
              <a:t>MAC </a:t>
            </a:r>
            <a:r>
              <a:rPr lang="ko-KR" altLang="en-US" dirty="0"/>
              <a:t>사용자 자격정보 있잖아요 그것을 이용해서 서로 </a:t>
            </a:r>
            <a:r>
              <a:rPr lang="en-US" altLang="ko-KR" dirty="0"/>
              <a:t>SSH </a:t>
            </a:r>
            <a:r>
              <a:rPr lang="ko-KR" altLang="en-US" dirty="0"/>
              <a:t>세션을 맺고 통신한다고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백문이 불여일견  </a:t>
            </a:r>
            <a:r>
              <a:rPr lang="en-US" altLang="ko-KR" dirty="0"/>
              <a:t>- </a:t>
            </a:r>
            <a:r>
              <a:rPr lang="ko-KR" altLang="en-US" dirty="0"/>
              <a:t>실제로 윈도우 </a:t>
            </a:r>
            <a:r>
              <a:rPr lang="en-US" altLang="ko-KR" dirty="0"/>
              <a:t>PC</a:t>
            </a:r>
            <a:r>
              <a:rPr lang="ko-KR" altLang="en-US" dirty="0"/>
              <a:t>에서 맥북 연결하는게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65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97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24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http://stackoverflow.com/questions/1554099/why-is-the-android-emulator-so-slow-how-can-we-speed-up-the-android-emulator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7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9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2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먼저 제 소개부터 드리겠습니다</a:t>
            </a:r>
            <a:r>
              <a:rPr lang="en-US" altLang="ko-KR" dirty="0"/>
              <a:t>. </a:t>
            </a:r>
            <a:r>
              <a:rPr lang="ko-KR" altLang="en-US" dirty="0"/>
              <a:t>저는 마이크로소프트에서 기술 전도사 업무를 맏고 있는 김은지 입니다</a:t>
            </a:r>
            <a:r>
              <a:rPr lang="en-US" altLang="ko-KR" dirty="0"/>
              <a:t>. </a:t>
            </a:r>
            <a:r>
              <a:rPr lang="ko-KR" altLang="en-US" dirty="0"/>
              <a:t>기술 전도사가 무엇이냐고 하면 마이크로소프트에서 나오는 신 기술들을 가장 빨리 파악해서 개발자들에게 전파하는 업무입니다</a:t>
            </a:r>
            <a:r>
              <a:rPr lang="en-US" altLang="ko-KR" dirty="0"/>
              <a:t>. </a:t>
            </a:r>
            <a:r>
              <a:rPr lang="ko-KR" altLang="en-US" dirty="0"/>
              <a:t>그렇기 떄문에 삽질도 많이 하고 새로운 것도 가장 먼저 만나서 기쁨과 애환이 있는 직업입니다</a:t>
            </a:r>
            <a:r>
              <a:rPr lang="en-US" altLang="ko-KR" dirty="0"/>
              <a:t>. </a:t>
            </a:r>
            <a:r>
              <a:rPr lang="ko-KR" altLang="en-US" dirty="0"/>
              <a:t>저는 대학생 개발자 분들 위주로 많이 만나왔고 주로 이야기했던 주제는 마이크로 소프트 클라우드 기술인 </a:t>
            </a:r>
            <a:r>
              <a:rPr lang="en-US" altLang="ko-KR" dirty="0"/>
              <a:t>Azure, </a:t>
            </a:r>
            <a:r>
              <a:rPr lang="ko-KR" altLang="en-US" dirty="0"/>
              <a:t>그리고 요즘에는 </a:t>
            </a:r>
            <a:r>
              <a:rPr lang="en-US" altLang="ko-KR" dirty="0"/>
              <a:t>Xamarin</a:t>
            </a:r>
            <a:r>
              <a:rPr lang="ko-KR" altLang="en-US" dirty="0"/>
              <a:t>에 집중하고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한때 머신러닝이 너무 핫해서 이야기 안할 수 없어서 </a:t>
            </a:r>
            <a:r>
              <a:rPr lang="en-US" altLang="ko-KR" dirty="0"/>
              <a:t>Azure ML </a:t>
            </a:r>
            <a:r>
              <a:rPr lang="ko-KR" altLang="en-US" dirty="0"/>
              <a:t>소개도 하고 했습니다</a:t>
            </a:r>
            <a:r>
              <a:rPr lang="en-US" altLang="ko-KR" dirty="0"/>
              <a:t>. </a:t>
            </a:r>
            <a:r>
              <a:rPr lang="ko-KR" altLang="en-US" dirty="0"/>
              <a:t>필요하면 이것저것</a:t>
            </a:r>
            <a:r>
              <a:rPr lang="en-US" altLang="ko-KR" dirty="0"/>
              <a:t>.. </a:t>
            </a:r>
            <a:r>
              <a:rPr lang="ko-KR" altLang="en-US" dirty="0"/>
              <a:t>네 해야죠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옆에 계신 분은 </a:t>
            </a:r>
            <a:r>
              <a:rPr lang="en-US" altLang="ko-KR" dirty="0"/>
              <a:t>James </a:t>
            </a:r>
            <a:r>
              <a:rPr lang="en-US" altLang="ko-KR" dirty="0" err="1"/>
              <a:t>Montemagno</a:t>
            </a:r>
            <a:r>
              <a:rPr lang="ko-KR" altLang="en-US" dirty="0"/>
              <a:t>라고 자마린 관련해서 활발하게 활동중인 분 이십니다</a:t>
            </a:r>
            <a:r>
              <a:rPr lang="en-US" altLang="ko-KR" dirty="0"/>
              <a:t>. </a:t>
            </a:r>
            <a:r>
              <a:rPr lang="ko-KR" altLang="en-US" dirty="0"/>
              <a:t>회사에서 자마린 관련 발표가 있으면 항상 이분이 앞에 나와서 발표 하시고 세션 진행도 하시고 합니다</a:t>
            </a:r>
            <a:r>
              <a:rPr lang="en-US" altLang="ko-KR" dirty="0"/>
              <a:t>. </a:t>
            </a:r>
            <a:r>
              <a:rPr lang="ko-KR" altLang="en-US" dirty="0"/>
              <a:t>올해 </a:t>
            </a:r>
            <a:r>
              <a:rPr lang="en-US" altLang="ko-KR" dirty="0"/>
              <a:t>2</a:t>
            </a:r>
            <a:r>
              <a:rPr lang="ko-KR" altLang="en-US" dirty="0"/>
              <a:t>월에 기술 교육을 들으러 갔다가</a:t>
            </a:r>
            <a:r>
              <a:rPr lang="en-US" altLang="ko-KR" dirty="0"/>
              <a:t>.. </a:t>
            </a:r>
            <a:r>
              <a:rPr lang="ko-KR" altLang="en-US" dirty="0"/>
              <a:t>이분 뵈니까 마치 연예인 보는 기분이어가지구</a:t>
            </a:r>
            <a:r>
              <a:rPr lang="en-US" altLang="ko-KR" dirty="0"/>
              <a:t>… </a:t>
            </a:r>
            <a:r>
              <a:rPr lang="ko-KR" altLang="en-US" dirty="0"/>
              <a:t>사진찍어달라고 하고 사진찍고</a:t>
            </a:r>
            <a:r>
              <a:rPr lang="en-US" altLang="ko-KR" dirty="0"/>
              <a:t>. </a:t>
            </a:r>
            <a:r>
              <a:rPr lang="ko-KR" altLang="en-US" dirty="0"/>
              <a:t>저에겐 있어서 부적이죠</a:t>
            </a:r>
            <a:r>
              <a:rPr lang="en-US" altLang="ko-KR" dirty="0"/>
              <a:t>. </a:t>
            </a:r>
            <a:r>
              <a:rPr lang="ko-KR" altLang="en-US" dirty="0"/>
              <a:t>마치 뭐랄까 자마린을 잘 할수 있을 것 만 같은 </a:t>
            </a:r>
            <a:r>
              <a:rPr lang="en-US" altLang="ko-KR" dirty="0"/>
              <a:t>. </a:t>
            </a:r>
            <a:r>
              <a:rPr lang="ko-KR" altLang="en-US" dirty="0"/>
              <a:t>넵</a:t>
            </a:r>
            <a:r>
              <a:rPr lang="en-US" altLang="ko-KR" dirty="0"/>
              <a:t>… </a:t>
            </a:r>
            <a:r>
              <a:rPr lang="ko-KR" altLang="en-US" dirty="0"/>
              <a:t>제 소개가 너무 길어졌네요</a:t>
            </a:r>
            <a:r>
              <a:rPr lang="en-US" altLang="ko-KR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다룰 내용은 다음과 같이 크게 </a:t>
            </a:r>
            <a:r>
              <a:rPr lang="en-US" altLang="ko-KR" dirty="0"/>
              <a:t>4</a:t>
            </a:r>
            <a:r>
              <a:rPr lang="ko-KR" altLang="en-US" dirty="0"/>
              <a:t>가지 정도로 나뉩니다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오전에는 </a:t>
            </a:r>
            <a:r>
              <a:rPr lang="en-US" altLang="ko-KR" dirty="0"/>
              <a:t>Xamarin </a:t>
            </a:r>
            <a:r>
              <a:rPr lang="ko-KR" altLang="en-US" dirty="0"/>
              <a:t>및 </a:t>
            </a:r>
            <a:r>
              <a:rPr lang="en-US" altLang="ko-KR" dirty="0"/>
              <a:t>Azure </a:t>
            </a:r>
            <a:r>
              <a:rPr lang="ko-KR" altLang="en-US" dirty="0"/>
              <a:t>관련해서 제가 소개도 드리고</a:t>
            </a:r>
            <a:r>
              <a:rPr lang="en-US" altLang="ko-KR" dirty="0"/>
              <a:t>, </a:t>
            </a:r>
            <a:r>
              <a:rPr lang="ko-KR" altLang="en-US" dirty="0"/>
              <a:t>그동안</a:t>
            </a:r>
            <a:r>
              <a:rPr lang="en-US" altLang="ko-KR" dirty="0"/>
              <a:t>  </a:t>
            </a:r>
            <a:r>
              <a:rPr lang="ko-KR" altLang="en-US" dirty="0"/>
              <a:t>설치가 다시 필요하신 분들은 중간중간 멋진 조교분께서 설치에 도움 주실꺼에요</a:t>
            </a:r>
            <a:endParaRPr lang="en-US" altLang="ko-KR" dirty="0"/>
          </a:p>
          <a:p>
            <a:r>
              <a:rPr lang="ko-KR" altLang="en-US" dirty="0"/>
              <a:t>이론 교육하고</a:t>
            </a:r>
            <a:r>
              <a:rPr lang="en-US" altLang="ko-KR" dirty="0"/>
              <a:t>, </a:t>
            </a:r>
            <a:r>
              <a:rPr lang="ko-KR" altLang="en-US" dirty="0"/>
              <a:t>제가 앞에서 어떻게 만드는지 보여드리고</a:t>
            </a:r>
            <a:r>
              <a:rPr lang="en-US" altLang="ko-KR" dirty="0"/>
              <a:t>, </a:t>
            </a:r>
            <a:r>
              <a:rPr lang="ko-KR" altLang="en-US" dirty="0"/>
              <a:t>그다음 같이 한번 기본 프로젝트 생성해 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오후에는 주로 실습 위주로 구성이 됩니다</a:t>
            </a:r>
            <a:r>
              <a:rPr lang="en-US" altLang="ko-KR" dirty="0"/>
              <a:t>. </a:t>
            </a:r>
            <a:r>
              <a:rPr lang="ko-KR" altLang="en-US" dirty="0"/>
              <a:t>중간중간 제가 필요한 부분들은 설명을 해 드리겠지만 기본적으로는 다 직접 만들어 보실꺼구요</a:t>
            </a:r>
            <a:endParaRPr lang="en-US" altLang="ko-KR" dirty="0"/>
          </a:p>
          <a:p>
            <a:r>
              <a:rPr lang="ko-KR" altLang="en-US" dirty="0"/>
              <a:t>만들어 볼 내용은 전화걸기 기능</a:t>
            </a:r>
            <a:r>
              <a:rPr lang="en-US" altLang="ko-KR" dirty="0"/>
              <a:t>! </a:t>
            </a:r>
            <a:r>
              <a:rPr lang="ko-KR" altLang="en-US" dirty="0"/>
              <a:t>만들어보고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두번째로는 계산기 만들어 볼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Azure Mobile App </a:t>
            </a:r>
            <a:r>
              <a:rPr lang="ko-KR" altLang="en-US" dirty="0"/>
              <a:t>생성한 후에 다운받고</a:t>
            </a:r>
            <a:r>
              <a:rPr lang="en-US" altLang="ko-KR" dirty="0"/>
              <a:t>, Xamarin App </a:t>
            </a:r>
            <a:r>
              <a:rPr lang="ko-KR" altLang="en-US" dirty="0"/>
              <a:t>실행해보고</a:t>
            </a:r>
            <a:r>
              <a:rPr lang="en-US" altLang="ko-KR" dirty="0"/>
              <a:t>, </a:t>
            </a:r>
            <a:r>
              <a:rPr lang="ko-KR" altLang="en-US" dirty="0"/>
              <a:t>약간 설명드리고 그렇게 진행하겠습니다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괜찮으시죠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그리고 또 본격적으로 시작하기에 앞서 드리고 싶은 말씀은</a:t>
            </a:r>
            <a:r>
              <a:rPr lang="en-US" altLang="ko-KR" dirty="0"/>
              <a:t>.. </a:t>
            </a:r>
            <a:r>
              <a:rPr lang="ko-KR" altLang="en-US" dirty="0"/>
              <a:t>자마린 </a:t>
            </a:r>
            <a:r>
              <a:rPr lang="en-US" altLang="ko-KR" dirty="0"/>
              <a:t>Hands on Lab </a:t>
            </a:r>
            <a:r>
              <a:rPr lang="ko-KR" altLang="en-US" dirty="0"/>
              <a:t>행사가 이번이 처음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저도 준비하면서 걱정이 많이 됬어요</a:t>
            </a:r>
            <a:r>
              <a:rPr lang="en-US" altLang="ko-KR" dirty="0"/>
              <a:t>. </a:t>
            </a:r>
            <a:r>
              <a:rPr lang="ko-KR" altLang="en-US" dirty="0"/>
              <a:t>자마린이 배우고 싶어왔는데 자마린을 안해야 하는 이유를 찾아서 돌아가시게 되는게 아닌가 하고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자마린이 사실 </a:t>
            </a:r>
            <a:r>
              <a:rPr lang="en-US" altLang="ko-KR" dirty="0" err="1"/>
              <a:t>Handsn</a:t>
            </a:r>
            <a:r>
              <a:rPr lang="en-US" altLang="ko-KR" dirty="0"/>
              <a:t> on Lab </a:t>
            </a:r>
            <a:r>
              <a:rPr lang="ko-KR" altLang="en-US" dirty="0"/>
              <a:t>하기가 굉장히 까다롭습니다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그럴 수 밖에 없죠</a:t>
            </a:r>
            <a:r>
              <a:rPr lang="en-US" altLang="ko-KR" dirty="0"/>
              <a:t>. </a:t>
            </a:r>
            <a:r>
              <a:rPr lang="ko-KR" altLang="en-US" dirty="0"/>
              <a:t>플랫폼이 </a:t>
            </a:r>
            <a:r>
              <a:rPr lang="en-US" altLang="ko-KR" dirty="0"/>
              <a:t>1</a:t>
            </a:r>
            <a:r>
              <a:rPr lang="ko-KR" altLang="en-US" dirty="0"/>
              <a:t>개도 아니고 </a:t>
            </a:r>
            <a:r>
              <a:rPr lang="en-US" altLang="ko-KR" dirty="0"/>
              <a:t>3</a:t>
            </a:r>
            <a:r>
              <a:rPr lang="ko-KR" altLang="en-US" dirty="0"/>
              <a:t>개를 한방에 개발하겠다는 야심찬 기술인데 </a:t>
            </a:r>
            <a:endParaRPr lang="en-US" altLang="ko-KR" dirty="0"/>
          </a:p>
          <a:p>
            <a:r>
              <a:rPr lang="ko-KR" altLang="en-US" dirty="0"/>
              <a:t>어렵기 때문에 오히려 또 의미가 있는 시간이 되지 않을까 생각됩니다</a:t>
            </a:r>
            <a:r>
              <a:rPr lang="en-US" altLang="ko-KR" dirty="0"/>
              <a:t>. </a:t>
            </a:r>
            <a:r>
              <a:rPr lang="ko-KR" altLang="en-US" dirty="0"/>
              <a:t>여기 참석해주신 분들은 하루라는 귀중한 시간 내주실 정도로 </a:t>
            </a:r>
            <a:endParaRPr lang="en-US" altLang="ko-KR" dirty="0"/>
          </a:p>
          <a:p>
            <a:r>
              <a:rPr lang="ko-KR" altLang="en-US" dirty="0"/>
              <a:t>자마린에 관심이 있고 사용해보고 싶으신 분들일텐데</a:t>
            </a:r>
            <a:r>
              <a:rPr lang="en-US" altLang="ko-KR" dirty="0"/>
              <a:t>, </a:t>
            </a:r>
            <a:r>
              <a:rPr lang="ko-KR" altLang="en-US" dirty="0"/>
              <a:t>처음에 조그만한 </a:t>
            </a:r>
            <a:r>
              <a:rPr lang="en-US" altLang="ko-KR" dirty="0"/>
              <a:t>(?) </a:t>
            </a:r>
            <a:r>
              <a:rPr lang="ko-KR" altLang="en-US" dirty="0"/>
              <a:t>돌뿌리에 걸려넘어져서 포기하게 될 수 도 있잖아요</a:t>
            </a:r>
            <a:endParaRPr lang="en-US" altLang="ko-KR" dirty="0"/>
          </a:p>
          <a:p>
            <a:r>
              <a:rPr lang="ko-KR" altLang="en-US" dirty="0"/>
              <a:t>그런데 오늘 같이 실습하면서 시행착오도 줄이고 또 몇가지 알고 가시면 유익한 시간이 되실 꺼라고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우리 모두 파이팅 해봐요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자마린교육 들으러 오신데에는 다 이유가 있으실꺼 아니에요</a:t>
            </a:r>
            <a:r>
              <a:rPr lang="en-US" altLang="ko-KR" dirty="0"/>
              <a:t>! </a:t>
            </a:r>
            <a:r>
              <a:rPr lang="ko-KR" altLang="en-US" dirty="0"/>
              <a:t>결국은 모바일 개발에 관심이 있으셔서 오셨을 텐데</a:t>
            </a:r>
            <a:r>
              <a:rPr lang="en-US" altLang="ko-KR" dirty="0"/>
              <a:t>, </a:t>
            </a:r>
            <a:r>
              <a:rPr lang="ko-KR" altLang="en-US" dirty="0"/>
              <a:t>기존의 모바일 개발환경부터 생각해볼까요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 정도의 접근 방법이 존재해왔습니다</a:t>
            </a:r>
            <a:r>
              <a:rPr lang="en-US" altLang="ko-KR" dirty="0"/>
              <a:t>. </a:t>
            </a:r>
            <a:r>
              <a:rPr lang="ko-KR" altLang="en-US" dirty="0"/>
              <a:t>첫번쨰가 바로 각개전투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그냥 그 플랫폼을 사용해서 개발하는 것이죠</a:t>
            </a:r>
            <a:r>
              <a:rPr lang="en-US" altLang="ko-KR" dirty="0"/>
              <a:t>. </a:t>
            </a:r>
            <a:r>
              <a:rPr lang="ko-KR" altLang="en-US" dirty="0"/>
              <a:t>가장 많이 사용되고 있는 방법이기도 하고요</a:t>
            </a:r>
            <a:endParaRPr lang="en-US" altLang="ko-KR" dirty="0"/>
          </a:p>
          <a:p>
            <a:r>
              <a:rPr lang="ko-KR" altLang="en-US" dirty="0"/>
              <a:t>뭐 아이폰은 오브젝티브씨로 안드로이드 앱은 자바로 이렇게 개발하는 방식입니다</a:t>
            </a:r>
            <a:r>
              <a:rPr lang="en-US" altLang="ko-KR" dirty="0"/>
              <a:t>. </a:t>
            </a:r>
            <a:r>
              <a:rPr lang="ko-KR" altLang="en-US" dirty="0"/>
              <a:t>또 하나의 방법은 웹 기술을 이용하는 것이죠  아파치 꼬르도바 바로 이 영역에 해당하는 기술입니다</a:t>
            </a:r>
            <a:r>
              <a:rPr lang="en-US" altLang="ko-KR" dirty="0"/>
              <a:t>. </a:t>
            </a:r>
            <a:r>
              <a:rPr lang="ko-KR" altLang="en-US" dirty="0"/>
              <a:t>그리고 바로 자마린을 들 수가 있습니다</a:t>
            </a:r>
            <a:r>
              <a:rPr lang="en-US" altLang="ko-KR" dirty="0"/>
              <a:t>. </a:t>
            </a:r>
            <a:r>
              <a:rPr lang="ko-KR" altLang="en-US" dirty="0"/>
              <a:t>각자 플랫폼에서 개발하면 되는데 </a:t>
            </a:r>
            <a:r>
              <a:rPr lang="en-US" altLang="ko-KR" dirty="0"/>
              <a:t> </a:t>
            </a:r>
            <a:r>
              <a:rPr lang="ko-KR" altLang="en-US" dirty="0"/>
              <a:t>웹 기술 이용한 방법이라던지 자마린 이라던지 왜 이렇게 자꾸 모바일 개발 관련 기술이 등장하는 것 일까요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2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모바일 개발이 불편한</a:t>
            </a:r>
            <a:r>
              <a:rPr lang="en-US" altLang="ko-KR" dirty="0"/>
              <a:t>, </a:t>
            </a:r>
            <a:r>
              <a:rPr lang="ko-KR" altLang="en-US" dirty="0"/>
              <a:t>어려운 점이 존재했기 떄문입니다</a:t>
            </a:r>
            <a:r>
              <a:rPr lang="en-US" altLang="ko-KR" dirty="0"/>
              <a:t>. </a:t>
            </a:r>
            <a:r>
              <a:rPr lang="ko-KR" altLang="en-US" dirty="0"/>
              <a:t>왜죠</a:t>
            </a:r>
            <a:r>
              <a:rPr lang="en-US" altLang="ko-KR" dirty="0"/>
              <a:t>? </a:t>
            </a:r>
            <a:r>
              <a:rPr lang="ko-KR" altLang="en-US" dirty="0"/>
              <a:t>개발 언어와 환경이 다르기 때문입니다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아이폰의 경우 오브젝티브 씨나 스위프트 사용해서 </a:t>
            </a:r>
            <a:r>
              <a:rPr lang="en-US" altLang="ko-KR" dirty="0" err="1"/>
              <a:t>Xcode</a:t>
            </a:r>
            <a:r>
              <a:rPr lang="ko-KR" altLang="en-US" dirty="0"/>
              <a:t>에세 개발하고</a:t>
            </a:r>
            <a:r>
              <a:rPr lang="en-US" altLang="ko-KR" dirty="0"/>
              <a:t>, </a:t>
            </a:r>
            <a:r>
              <a:rPr lang="ko-KR" altLang="en-US" dirty="0"/>
              <a:t>안드로이드 경우는 자바를 이용해서 안드로이드 스튜디오에서 개발합니다</a:t>
            </a:r>
            <a:r>
              <a:rPr lang="en-US" altLang="ko-KR" dirty="0"/>
              <a:t>. </a:t>
            </a:r>
            <a:r>
              <a:rPr lang="ko-KR" altLang="en-US" dirty="0"/>
              <a:t>참고로 윈도우 폰 애플리케이션은 </a:t>
            </a:r>
            <a:r>
              <a:rPr lang="en-US" altLang="ko-KR" dirty="0" err="1"/>
              <a:t>C#d</a:t>
            </a:r>
            <a:r>
              <a:rPr lang="ko-KR" altLang="en-US" dirty="0"/>
              <a:t>이용해서 비주얼 스튜디오에서 개발할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여러분만해도 아이폰쓰시는 분들 반정도 안드로이드 쓰시는 분들 반 정도 되실텐데 </a:t>
            </a:r>
            <a:r>
              <a:rPr lang="en-US" altLang="ko-KR" dirty="0"/>
              <a:t> </a:t>
            </a:r>
            <a:r>
              <a:rPr lang="ko-KR" altLang="en-US" dirty="0"/>
              <a:t>하나 서비스 만들어서 제공하려면 안드로이드 어플 만들고</a:t>
            </a:r>
            <a:r>
              <a:rPr lang="en-US" altLang="ko-KR" dirty="0"/>
              <a:t>, </a:t>
            </a:r>
            <a:r>
              <a:rPr lang="ko-KR" altLang="en-US" dirty="0"/>
              <a:t>아이폰 어플 따로 만들어야 되잖아요</a:t>
            </a:r>
            <a:r>
              <a:rPr lang="en-US" altLang="ko-KR" dirty="0"/>
              <a:t>? </a:t>
            </a:r>
            <a:r>
              <a:rPr lang="ko-KR" altLang="en-US" dirty="0"/>
              <a:t>그렇다고 같이 만들 수도 없습니다</a:t>
            </a:r>
            <a:r>
              <a:rPr lang="en-US" altLang="ko-KR" dirty="0"/>
              <a:t>. </a:t>
            </a:r>
            <a:r>
              <a:rPr lang="ko-KR" altLang="en-US" dirty="0"/>
              <a:t>개발 언어가 둘다 다르고 개발 툴도 다르기때문에죠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당연히 비용적으로나 시간적으로 소모적일 수 밖에 없습니다</a:t>
            </a:r>
            <a:r>
              <a:rPr lang="en-US" altLang="ko-KR" dirty="0"/>
              <a:t>. </a:t>
            </a:r>
            <a:r>
              <a:rPr lang="ko-KR" altLang="en-US" dirty="0"/>
              <a:t>그래서 많은 기술 회사들이 크로스 플랫폼 모바일 앱 개발에 대해 관심을 가지고 뛰어들기 시작한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자마린은 개발 언어와 개발 도구를 통일합니다</a:t>
            </a:r>
            <a:r>
              <a:rPr lang="en-US" altLang="ko-KR" dirty="0"/>
              <a:t>. </a:t>
            </a:r>
            <a:r>
              <a:rPr lang="ko-KR" altLang="en-US" dirty="0"/>
              <a:t>개발언어는 </a:t>
            </a:r>
            <a:r>
              <a:rPr lang="en-US" altLang="ko-KR" dirty="0" err="1"/>
              <a:t>c#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개발 도구는 </a:t>
            </a:r>
            <a:r>
              <a:rPr lang="en-US" altLang="ko-KR" dirty="0"/>
              <a:t>visual studio</a:t>
            </a:r>
            <a:r>
              <a:rPr lang="ko-KR" altLang="en-US" dirty="0"/>
              <a:t>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뭐가 달라질까요</a:t>
            </a:r>
            <a:r>
              <a:rPr lang="en-US" altLang="ko-KR" dirty="0"/>
              <a:t>? </a:t>
            </a:r>
            <a:r>
              <a:rPr lang="ko-KR" altLang="en-US" dirty="0"/>
              <a:t>많이 달라집니다</a:t>
            </a:r>
            <a:r>
              <a:rPr lang="en-US" altLang="ko-KR" dirty="0"/>
              <a:t>. </a:t>
            </a:r>
            <a:r>
              <a:rPr lang="ko-KR" altLang="en-US" dirty="0"/>
              <a:t>편해집니다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들어서 여러분들이 학교 정보를 알려주는 애플리케이션을 개발했다고 생각해 봅시다</a:t>
            </a:r>
            <a:r>
              <a:rPr lang="en-US" altLang="ko-KR" dirty="0"/>
              <a:t>. </a:t>
            </a:r>
            <a:r>
              <a:rPr lang="ko-KR" altLang="en-US" dirty="0"/>
              <a:t>이 애플리케이션에서는 오늘의 학식 메뉴를 확인할 수도 있고</a:t>
            </a:r>
            <a:r>
              <a:rPr lang="en-US" altLang="ko-KR" dirty="0"/>
              <a:t>,  </a:t>
            </a:r>
            <a:r>
              <a:rPr lang="ko-KR" altLang="en-US" dirty="0"/>
              <a:t>학사일정같은 것도 확인할 수 있습니다</a:t>
            </a:r>
            <a:r>
              <a:rPr lang="en-US" altLang="ko-KR" dirty="0"/>
              <a:t>.  </a:t>
            </a:r>
            <a:r>
              <a:rPr lang="ko-KR" altLang="en-US" dirty="0"/>
              <a:t>만약 이</a:t>
            </a:r>
            <a:r>
              <a:rPr lang="en-US" altLang="ko-KR" dirty="0"/>
              <a:t> </a:t>
            </a:r>
            <a:r>
              <a:rPr lang="ko-KR" altLang="en-US" dirty="0"/>
              <a:t>애플리케이션을 다 각자 네이티브로 개발했다고 가정해 봅시다</a:t>
            </a:r>
            <a:r>
              <a:rPr lang="en-US" altLang="ko-KR" dirty="0"/>
              <a:t>. </a:t>
            </a:r>
            <a:r>
              <a:rPr lang="ko-KR" altLang="en-US" dirty="0"/>
              <a:t>개발하면서 공유할 수 있는 부분이 있을까요</a:t>
            </a:r>
            <a:r>
              <a:rPr lang="en-US" altLang="ko-KR" dirty="0"/>
              <a:t>? </a:t>
            </a:r>
            <a:r>
              <a:rPr lang="ko-KR" altLang="en-US" dirty="0"/>
              <a:t>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애플리케이션이 어떻게 생겼는지 버튼을 어디에 두고 뭐 누르면 뭐가 다음에 나오는지 </a:t>
            </a:r>
            <a:r>
              <a:rPr lang="en-US" altLang="ko-KR" dirty="0"/>
              <a:t>UI</a:t>
            </a:r>
            <a:r>
              <a:rPr lang="ko-KR" altLang="en-US" dirty="0"/>
              <a:t>도 따로 작업을 해줘야 되구요</a:t>
            </a:r>
            <a:r>
              <a:rPr lang="en-US" altLang="ko-KR" dirty="0"/>
              <a:t>, </a:t>
            </a:r>
            <a:r>
              <a:rPr lang="ko-KR" altLang="en-US" dirty="0"/>
              <a:t>또한 데이터베이스에 저장된 정보를 불러오는 부분들</a:t>
            </a:r>
            <a:r>
              <a:rPr lang="en-US" altLang="ko-KR" dirty="0"/>
              <a:t>? </a:t>
            </a:r>
            <a:r>
              <a:rPr lang="ko-KR" altLang="en-US" dirty="0"/>
              <a:t>이런것도 공유할 수가 없겠지요</a:t>
            </a:r>
            <a:r>
              <a:rPr lang="en-US" altLang="ko-KR" dirty="0"/>
              <a:t>! </a:t>
            </a:r>
            <a:r>
              <a:rPr lang="ko-KR" altLang="en-US" dirty="0"/>
              <a:t>안드로이드는 그걸 다 자바로 작성할 테고</a:t>
            </a:r>
            <a:r>
              <a:rPr lang="en-US" altLang="ko-KR" dirty="0"/>
              <a:t>, iOS</a:t>
            </a:r>
            <a:r>
              <a:rPr lang="ko-KR" altLang="en-US" dirty="0"/>
              <a:t>는 그걸 다 오브젝티브 씨나</a:t>
            </a:r>
            <a:r>
              <a:rPr lang="en-US" altLang="ko-KR" dirty="0"/>
              <a:t>, </a:t>
            </a:r>
            <a:r>
              <a:rPr lang="ko-KR" altLang="en-US" dirty="0"/>
              <a:t>스위프트로 작업을 해줘야 하니까요 </a:t>
            </a:r>
            <a:endParaRPr lang="en-US" altLang="ko-KR" dirty="0"/>
          </a:p>
          <a:p>
            <a:r>
              <a:rPr lang="ko-KR" altLang="en-US" dirty="0"/>
              <a:t>또한 새로운 </a:t>
            </a:r>
            <a:r>
              <a:rPr lang="en-US" altLang="ko-KR" dirty="0"/>
              <a:t>IDE</a:t>
            </a:r>
            <a:r>
              <a:rPr lang="ko-KR" altLang="en-US" dirty="0"/>
              <a:t>를 쓴다는것도 언어가 바뀌는 부분보다는 덜 힘들겠지만</a:t>
            </a:r>
            <a:r>
              <a:rPr lang="en-US" altLang="ko-KR" dirty="0"/>
              <a:t>,</a:t>
            </a:r>
            <a:r>
              <a:rPr lang="ko-KR" altLang="en-US" dirty="0"/>
              <a:t>그래도 여전히 노력이 들어가는 부분입니다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그에 비교해서 자마린을 사용하면 그런 문제들이 해결됩니다</a:t>
            </a:r>
            <a:r>
              <a:rPr lang="en-US" altLang="ko-KR" dirty="0"/>
              <a:t>. </a:t>
            </a:r>
            <a:r>
              <a:rPr lang="ko-KR" altLang="en-US" dirty="0"/>
              <a:t>우선 같은 개발환경에서 개발을 할 수가 있고요</a:t>
            </a:r>
            <a:r>
              <a:rPr lang="en-US" altLang="ko-KR" dirty="0"/>
              <a:t>, </a:t>
            </a:r>
            <a:r>
              <a:rPr lang="ko-KR" altLang="en-US" dirty="0"/>
              <a:t>사용자에게 보여지는 </a:t>
            </a:r>
            <a:r>
              <a:rPr lang="en-US" altLang="ko-KR" dirty="0"/>
              <a:t>UI</a:t>
            </a:r>
            <a:r>
              <a:rPr lang="ko-KR" altLang="en-US" dirty="0"/>
              <a:t>는 다르게 작업을 해줘야 한다고 하더라도 데이터베이스 접근 코드는 한번만 짜놓고 공유할 수 가 있겠죠</a:t>
            </a:r>
            <a:r>
              <a:rPr lang="en-US" altLang="ko-KR" dirty="0"/>
              <a:t>! </a:t>
            </a:r>
            <a:r>
              <a:rPr lang="ko-KR" altLang="en-US" dirty="0"/>
              <a:t>왜죠</a:t>
            </a:r>
            <a:r>
              <a:rPr lang="en-US" altLang="ko-KR" dirty="0"/>
              <a:t>? </a:t>
            </a:r>
            <a:r>
              <a:rPr lang="ko-KR" altLang="en-US" dirty="0"/>
              <a:t>같은 언어인 </a:t>
            </a:r>
            <a:r>
              <a:rPr lang="en-US" altLang="ko-KR" dirty="0"/>
              <a:t>C#</a:t>
            </a:r>
            <a:r>
              <a:rPr lang="ko-KR" altLang="en-US" dirty="0"/>
              <a:t>을 사용하니까요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8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</a:t>
            </a:r>
            <a:r>
              <a:rPr lang="en-US" altLang="ko-KR" dirty="0"/>
              <a:t>Xamarin Forms</a:t>
            </a:r>
            <a:r>
              <a:rPr lang="ko-KR" altLang="en-US" dirty="0"/>
              <a:t>가 혜성처럼 등장했습니다</a:t>
            </a:r>
            <a:r>
              <a:rPr lang="en-US" altLang="ko-KR" dirty="0"/>
              <a:t>. </a:t>
            </a:r>
            <a:r>
              <a:rPr lang="ko-KR" altLang="en-US" dirty="0"/>
              <a:t>더 대박이죠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이걸 이용하면 아까 말했던 데이터 베이스 주고받는 부분</a:t>
            </a:r>
            <a:r>
              <a:rPr lang="en-US" altLang="ko-KR" dirty="0"/>
              <a:t>.. </a:t>
            </a:r>
            <a:r>
              <a:rPr lang="ko-KR" altLang="en-US" dirty="0"/>
              <a:t>흔히들 이런 부분을 </a:t>
            </a:r>
            <a:r>
              <a:rPr lang="en-US" altLang="ko-KR" dirty="0"/>
              <a:t>Business logic</a:t>
            </a:r>
            <a:r>
              <a:rPr lang="ko-KR" altLang="en-US" dirty="0"/>
              <a:t> 이라고 표현하는데 요런 부분 뿐만아니라 </a:t>
            </a:r>
            <a:r>
              <a:rPr lang="en-US" altLang="ko-KR" dirty="0"/>
              <a:t>UI</a:t>
            </a:r>
            <a:r>
              <a:rPr lang="ko-KR" altLang="en-US" dirty="0"/>
              <a:t>까지 한방에 작업할 수 있게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공유할 수 있는 부분이 더욱 많아진 거죠</a:t>
            </a:r>
            <a:r>
              <a:rPr lang="en-US" altLang="ko-KR" dirty="0"/>
              <a:t>!! </a:t>
            </a:r>
          </a:p>
          <a:p>
            <a:r>
              <a:rPr lang="ko-KR" altLang="en-US" dirty="0"/>
              <a:t>정말 말그대로 한번만 작성해서 </a:t>
            </a:r>
            <a:r>
              <a:rPr lang="en-US" altLang="ko-KR" dirty="0"/>
              <a:t>3</a:t>
            </a:r>
            <a:r>
              <a:rPr lang="ko-KR" altLang="en-US" dirty="0"/>
              <a:t>가지 플랫폼을 지원할수가 있게 된거죠</a:t>
            </a:r>
            <a:r>
              <a:rPr lang="en-US" altLang="ko-KR" dirty="0"/>
              <a:t>. 2+1 </a:t>
            </a:r>
            <a:r>
              <a:rPr lang="ko-KR" altLang="en-US" dirty="0"/>
              <a:t>상품이라고나 할까요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iOS, </a:t>
            </a:r>
            <a:r>
              <a:rPr lang="ko-KR" altLang="en-US" dirty="0"/>
              <a:t>안드로이드만 생각하고 개발했는데 내가 필사적으로 삭제버튼 누르지 않는 이상 윈도우도 개발어느순간 되어있는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참고로 윈도우라고 하면 실제로 자마린 폼즈  프로젝트 생성 하시고 확인해보면 </a:t>
            </a:r>
            <a:r>
              <a:rPr lang="en-US" altLang="ko-KR" dirty="0"/>
              <a:t>UWP</a:t>
            </a:r>
            <a:r>
              <a:rPr lang="ko-KR" altLang="en-US" dirty="0"/>
              <a:t>로 끝나는 프로젝트가 생성이 됩니다</a:t>
            </a:r>
            <a:r>
              <a:rPr lang="en-US" altLang="ko-KR" dirty="0"/>
              <a:t>. </a:t>
            </a:r>
            <a:r>
              <a:rPr lang="ko-KR" altLang="en-US" dirty="0"/>
              <a:t>이게 뭐냐면 </a:t>
            </a:r>
            <a:r>
              <a:rPr lang="en-US" altLang="ko-KR" dirty="0" err="1"/>
              <a:t>Universial</a:t>
            </a:r>
            <a:r>
              <a:rPr lang="en-US" altLang="ko-KR" dirty="0"/>
              <a:t> Windows Platform</a:t>
            </a:r>
            <a:r>
              <a:rPr lang="ko-KR" altLang="en-US" dirty="0"/>
              <a:t>이라고 쉽게 생각하면  </a:t>
            </a:r>
            <a:r>
              <a:rPr lang="en-US" altLang="ko-KR" dirty="0"/>
              <a:t>Windows 10 </a:t>
            </a:r>
            <a:r>
              <a:rPr lang="ko-KR" altLang="en-US" dirty="0"/>
              <a:t>이에요</a:t>
            </a:r>
            <a:r>
              <a:rPr lang="en-US" altLang="ko-KR" dirty="0"/>
              <a:t>. </a:t>
            </a:r>
            <a:r>
              <a:rPr lang="ko-KR" altLang="en-US" dirty="0"/>
              <a:t>전에는 윈도우 폰이랑 윈도우 </a:t>
            </a:r>
            <a:r>
              <a:rPr lang="en-US" altLang="ko-KR" dirty="0"/>
              <a:t>PC</a:t>
            </a:r>
            <a:r>
              <a:rPr lang="ko-KR" altLang="en-US" dirty="0"/>
              <a:t>용 애플리케이션 개발 따로 해줬어야 했는데 이제 이게 통합되가지고</a:t>
            </a:r>
            <a:r>
              <a:rPr lang="en-US" altLang="ko-KR" dirty="0"/>
              <a:t>, </a:t>
            </a:r>
            <a:r>
              <a:rPr lang="ko-KR" altLang="en-US" dirty="0"/>
              <a:t>스토어도 하나로 사용하고요</a:t>
            </a:r>
            <a:r>
              <a:rPr lang="en-US" altLang="ko-KR" dirty="0"/>
              <a:t>, </a:t>
            </a:r>
            <a:r>
              <a:rPr lang="ko-KR" altLang="en-US" dirty="0"/>
              <a:t>애플리케이션도 하나로 개발해요</a:t>
            </a:r>
            <a:r>
              <a:rPr lang="en-US" altLang="ko-KR" dirty="0"/>
              <a:t>. </a:t>
            </a:r>
            <a:r>
              <a:rPr lang="ko-KR" altLang="en-US" dirty="0"/>
              <a:t>그니까 윈도우 폰 뿐만아니라 윈도우 </a:t>
            </a:r>
            <a:r>
              <a:rPr lang="en-US" altLang="ko-KR" dirty="0"/>
              <a:t>10</a:t>
            </a:r>
            <a:r>
              <a:rPr lang="ko-KR" altLang="en-US" dirty="0"/>
              <a:t>이 깔린 모든 </a:t>
            </a:r>
            <a:r>
              <a:rPr lang="en-US" altLang="ko-KR" dirty="0"/>
              <a:t>PC</a:t>
            </a:r>
            <a:r>
              <a:rPr lang="ko-KR" altLang="en-US" dirty="0"/>
              <a:t>에서 사용할 수 있는 어플리캐이션인거죠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자마린 폼즈로 개발하면 유리한 경우가</a:t>
            </a:r>
            <a:r>
              <a:rPr lang="en-US" altLang="ko-KR" dirty="0"/>
              <a:t>, </a:t>
            </a:r>
            <a:r>
              <a:rPr lang="ko-KR" altLang="en-US" dirty="0"/>
              <a:t>간단한 프로토 타입용 애플리케이션을 개발하고 싶을때 컨셉만 보여주고 싶을때 </a:t>
            </a:r>
            <a:r>
              <a:rPr lang="en-US" altLang="ko-KR" dirty="0"/>
              <a:t>UI </a:t>
            </a:r>
            <a:r>
              <a:rPr lang="ko-KR" altLang="en-US" dirty="0"/>
              <a:t>따로 다 안건드리고 폼즈로만 거의 개발해가지구 애플리케이션 개발하는 거죠 </a:t>
            </a:r>
            <a:endParaRPr lang="en-US" altLang="ko-KR" dirty="0"/>
          </a:p>
          <a:p>
            <a:r>
              <a:rPr lang="ko-KR" altLang="en-US" dirty="0"/>
              <a:t>그럼 각자 따로 작업해줘야 하는 부분이 거의 없으니까 시간이 단축되겠죠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 데이터 중심 비즈니스 로직 즉 </a:t>
            </a:r>
            <a:r>
              <a:rPr lang="en-US" altLang="ko-KR" dirty="0"/>
              <a:t>C# </a:t>
            </a:r>
            <a:r>
              <a:rPr lang="ko-KR" altLang="en-US" dirty="0"/>
              <a:t>백앤드 위주의 애플리케이션</a:t>
            </a:r>
            <a:r>
              <a:rPr lang="en-US" altLang="ko-KR" dirty="0"/>
              <a:t>.  UI </a:t>
            </a:r>
            <a:r>
              <a:rPr lang="ko-KR" altLang="en-US" dirty="0"/>
              <a:t>많이 신경쓸필요 없는 애플리케이션들 이요</a:t>
            </a:r>
            <a:endParaRPr lang="en-US" altLang="ko-KR" dirty="0"/>
          </a:p>
          <a:p>
            <a:r>
              <a:rPr lang="ko-KR" altLang="en-US" dirty="0"/>
              <a:t>그렇다구 </a:t>
            </a:r>
            <a:r>
              <a:rPr lang="en-US" altLang="ko-KR" dirty="0"/>
              <a:t>UI</a:t>
            </a:r>
            <a:r>
              <a:rPr lang="ko-KR" altLang="en-US" dirty="0"/>
              <a:t>가 안예쁜게 아닙니다</a:t>
            </a:r>
            <a:r>
              <a:rPr lang="en-US" altLang="ko-KR" dirty="0"/>
              <a:t> </a:t>
            </a:r>
            <a:r>
              <a:rPr lang="ko-KR" altLang="en-US" dirty="0"/>
              <a:t>꽤 쓸만해요</a:t>
            </a:r>
            <a:r>
              <a:rPr lang="en-US" altLang="ko-KR" dirty="0"/>
              <a:t>!! </a:t>
            </a:r>
            <a:r>
              <a:rPr lang="ko-KR" altLang="en-US" dirty="0"/>
              <a:t>다음 장에서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88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9948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29305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274" name="Group 273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5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80" name="Group 279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300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1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3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4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5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3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8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2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7883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033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457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32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562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479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526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833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7646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95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7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047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7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3957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6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ADEF42-D56B-41FB-B569-A1F93A60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환경 셋팅 및 </a:t>
            </a:r>
            <a:b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Azure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계정 활성화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4A9F4E-30B7-46D4-A570-356FBCC8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시간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9:30 ~ 10:00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이용하여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UI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개발한 모습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588740" y="1224813"/>
            <a:ext cx="5336341" cy="5305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&lt;?</a:t>
            </a:r>
            <a:r>
              <a:rPr lang="en-US" sz="1274" b="1" dirty="0">
                <a:solidFill>
                  <a:srgbClr val="53954A"/>
                </a:solidFill>
              </a:rPr>
              <a:t>xml</a:t>
            </a:r>
            <a:r>
              <a:rPr lang="en-US" sz="1274" b="1" dirty="0">
                <a:solidFill>
                  <a:schemeClr val="tx1"/>
                </a:solidFill>
              </a:rPr>
              <a:t> </a:t>
            </a:r>
            <a:r>
              <a:rPr lang="en-US" sz="1274" b="1" dirty="0">
                <a:solidFill>
                  <a:srgbClr val="654792"/>
                </a:solidFill>
              </a:rPr>
              <a:t>version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"1.0" </a:t>
            </a:r>
            <a:r>
              <a:rPr lang="en-US" sz="1274" b="1" dirty="0">
                <a:solidFill>
                  <a:srgbClr val="654792"/>
                </a:solidFill>
              </a:rPr>
              <a:t>encoding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"UTF-8"</a:t>
            </a:r>
            <a:r>
              <a:rPr lang="en-US" sz="1274" b="1" dirty="0">
                <a:solidFill>
                  <a:schemeClr val="tx1"/>
                </a:solidFill>
              </a:rPr>
              <a:t>?&gt;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</a:t>
            </a:r>
            <a:r>
              <a:rPr lang="en-US" sz="1274" b="1" dirty="0" err="1">
                <a:solidFill>
                  <a:srgbClr val="53954A"/>
                </a:solidFill>
              </a:rPr>
              <a:t>TabbedPage</a:t>
            </a:r>
            <a:r>
              <a:rPr lang="en-US" sz="1274" b="1" dirty="0">
                <a:solidFill>
                  <a:schemeClr val="tx1"/>
                </a:solidFill>
              </a:rPr>
              <a:t> </a:t>
            </a:r>
            <a:r>
              <a:rPr lang="en-US" sz="1274" b="1" dirty="0" err="1">
                <a:solidFill>
                  <a:srgbClr val="654792"/>
                </a:solidFill>
              </a:rPr>
              <a:t>xmlns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"http://</a:t>
            </a:r>
            <a:r>
              <a:rPr lang="en-US" sz="1274" b="1" dirty="0" err="1">
                <a:solidFill>
                  <a:srgbClr val="D53A05"/>
                </a:solidFill>
              </a:rPr>
              <a:t>xamarin.com</a:t>
            </a:r>
            <a:r>
              <a:rPr lang="en-US" sz="1274" b="1" dirty="0">
                <a:solidFill>
                  <a:srgbClr val="D53A05"/>
                </a:solidFill>
              </a:rPr>
              <a:t>/schemas/2014/forms</a:t>
            </a:r>
            <a:r>
              <a:rPr lang="en-US" sz="1274" b="1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        </a:t>
            </a:r>
            <a:r>
              <a:rPr lang="en-US" sz="1274" b="1" dirty="0" err="1">
                <a:solidFill>
                  <a:srgbClr val="654792"/>
                </a:solidFill>
              </a:rPr>
              <a:t>xmlns:x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"http://</a:t>
            </a:r>
            <a:r>
              <a:rPr lang="en-US" sz="1274" b="1" dirty="0" err="1">
                <a:solidFill>
                  <a:srgbClr val="D53A05"/>
                </a:solidFill>
              </a:rPr>
              <a:t>schemas.microsoft.com</a:t>
            </a:r>
            <a:r>
              <a:rPr lang="en-US" sz="1274" b="1" dirty="0">
                <a:solidFill>
                  <a:srgbClr val="D53A05"/>
                </a:solidFill>
              </a:rPr>
              <a:t>/</a:t>
            </a:r>
            <a:r>
              <a:rPr lang="en-US" sz="1274" b="1" dirty="0" err="1">
                <a:solidFill>
                  <a:srgbClr val="D53A05"/>
                </a:solidFill>
              </a:rPr>
              <a:t>winfx</a:t>
            </a:r>
            <a:r>
              <a:rPr lang="en-US" sz="1274" b="1" dirty="0">
                <a:solidFill>
                  <a:srgbClr val="D53A05"/>
                </a:solidFill>
              </a:rPr>
              <a:t>/2009/</a:t>
            </a:r>
            <a:r>
              <a:rPr lang="en-US" sz="1274" b="1" dirty="0" err="1">
                <a:solidFill>
                  <a:srgbClr val="D53A05"/>
                </a:solidFill>
              </a:rPr>
              <a:t>xaml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       </a:t>
            </a:r>
            <a:r>
              <a:rPr lang="en-US" sz="1274" b="1" dirty="0">
                <a:solidFill>
                  <a:srgbClr val="654792"/>
                </a:solidFill>
              </a:rPr>
              <a:t> </a:t>
            </a:r>
            <a:r>
              <a:rPr lang="en-US" sz="1274" b="1" dirty="0" err="1">
                <a:solidFill>
                  <a:srgbClr val="654792"/>
                </a:solidFill>
              </a:rPr>
              <a:t>x:Class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 err="1">
                <a:solidFill>
                  <a:srgbClr val="D53A05"/>
                </a:solidFill>
              </a:rPr>
              <a:t>MyApp.MainPage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</a:t>
            </a:r>
            <a:r>
              <a:rPr lang="en-US" sz="1274" b="1" dirty="0" err="1">
                <a:solidFill>
                  <a:srgbClr val="53954A"/>
                </a:solidFill>
              </a:rPr>
              <a:t>TabbedPage</a:t>
            </a:r>
            <a:r>
              <a:rPr lang="en-US" sz="1274" b="1" dirty="0" err="1">
                <a:solidFill>
                  <a:schemeClr val="tx1"/>
                </a:solidFill>
              </a:rPr>
              <a:t>.Children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</a:t>
            </a:r>
            <a:r>
              <a:rPr lang="en-US" sz="1274" b="1" dirty="0" err="1">
                <a:solidFill>
                  <a:srgbClr val="53954A"/>
                </a:solidFill>
              </a:rPr>
              <a:t>ContentPage</a:t>
            </a:r>
            <a:r>
              <a:rPr lang="en-US" sz="1274" b="1" dirty="0">
                <a:solidFill>
                  <a:schemeClr val="tx1"/>
                </a:solidFill>
              </a:rPr>
              <a:t> </a:t>
            </a:r>
            <a:r>
              <a:rPr lang="en-US" sz="1274" b="1" dirty="0">
                <a:solidFill>
                  <a:srgbClr val="654792"/>
                </a:solidFill>
              </a:rPr>
              <a:t>Title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"Profile" </a:t>
            </a:r>
            <a:r>
              <a:rPr lang="en-US" sz="1274" b="1" dirty="0">
                <a:solidFill>
                  <a:srgbClr val="654792"/>
                </a:solidFill>
              </a:rPr>
              <a:t>Icon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 err="1">
                <a:solidFill>
                  <a:srgbClr val="D53A05"/>
                </a:solidFill>
              </a:rPr>
              <a:t>Profile.png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&lt;</a:t>
            </a:r>
            <a:r>
              <a:rPr lang="en-US" sz="1274" b="1" dirty="0" err="1">
                <a:solidFill>
                  <a:srgbClr val="53954A"/>
                </a:solidFill>
              </a:rPr>
              <a:t>StackLayout</a:t>
            </a:r>
            <a:r>
              <a:rPr lang="en-US" sz="1274" b="1" dirty="0">
                <a:solidFill>
                  <a:schemeClr val="tx1"/>
                </a:solidFill>
              </a:rPr>
              <a:t> </a:t>
            </a:r>
            <a:r>
              <a:rPr lang="en-US" sz="1274" b="1" dirty="0">
                <a:solidFill>
                  <a:srgbClr val="654792"/>
                </a:solidFill>
              </a:rPr>
              <a:t>Spacing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"20"</a:t>
            </a:r>
            <a:r>
              <a:rPr lang="en-US" sz="1274" b="1" dirty="0">
                <a:solidFill>
                  <a:schemeClr val="tx1"/>
                </a:solidFill>
              </a:rPr>
              <a:t> </a:t>
            </a:r>
            <a:r>
              <a:rPr lang="en-US" sz="1274" b="1" dirty="0">
                <a:solidFill>
                  <a:srgbClr val="654792"/>
                </a:solidFill>
              </a:rPr>
              <a:t>Padding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1274" b="1" dirty="0">
                <a:solidFill>
                  <a:schemeClr val="tx1"/>
                </a:solidFill>
              </a:rPr>
              <a:t>                 </a:t>
            </a:r>
            <a:r>
              <a:rPr lang="de-DE" sz="1274" b="1" dirty="0" err="1">
                <a:solidFill>
                  <a:srgbClr val="654792"/>
                </a:solidFill>
              </a:rPr>
              <a:t>VerticalOptions</a:t>
            </a:r>
            <a:r>
              <a:rPr lang="de-DE" sz="1274" b="1" dirty="0">
                <a:solidFill>
                  <a:schemeClr val="tx1"/>
                </a:solidFill>
              </a:rPr>
              <a:t>=</a:t>
            </a:r>
            <a:r>
              <a:rPr lang="de-DE" sz="1274" b="1" dirty="0">
                <a:solidFill>
                  <a:srgbClr val="D53A05"/>
                </a:solidFill>
              </a:rPr>
              <a:t>"Center"</a:t>
            </a:r>
            <a:r>
              <a:rPr lang="de-DE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1274" b="1" dirty="0">
                <a:solidFill>
                  <a:schemeClr val="tx1"/>
                </a:solidFill>
              </a:rPr>
              <a:t>        &lt;</a:t>
            </a:r>
            <a:r>
              <a:rPr lang="de-DE" sz="1274" b="1" dirty="0">
                <a:solidFill>
                  <a:srgbClr val="53954A"/>
                </a:solidFill>
              </a:rPr>
              <a:t>Entry</a:t>
            </a:r>
            <a:r>
              <a:rPr lang="de-DE" sz="1274" b="1" dirty="0">
                <a:solidFill>
                  <a:schemeClr val="tx1"/>
                </a:solidFill>
              </a:rPr>
              <a:t> </a:t>
            </a:r>
            <a:r>
              <a:rPr lang="de-DE" sz="1274" b="1" dirty="0" err="1">
                <a:solidFill>
                  <a:srgbClr val="654792"/>
                </a:solidFill>
              </a:rPr>
              <a:t>Placeholder</a:t>
            </a:r>
            <a:r>
              <a:rPr lang="de-DE" sz="1274" b="1" dirty="0">
                <a:solidFill>
                  <a:schemeClr val="tx1"/>
                </a:solidFill>
              </a:rPr>
              <a:t>=</a:t>
            </a:r>
            <a:r>
              <a:rPr lang="de-DE" sz="1274" b="1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1274" b="1" dirty="0">
                <a:solidFill>
                  <a:schemeClr val="tx1"/>
                </a:solidFill>
              </a:rPr>
              <a:t>               </a:t>
            </a:r>
            <a:r>
              <a:rPr lang="da-DK" sz="1274" b="1" dirty="0" err="1">
                <a:solidFill>
                  <a:srgbClr val="654792"/>
                </a:solidFill>
              </a:rPr>
              <a:t>Text</a:t>
            </a:r>
            <a:r>
              <a:rPr lang="da-DK" sz="1274" b="1" dirty="0">
                <a:solidFill>
                  <a:schemeClr val="tx1"/>
                </a:solidFill>
              </a:rPr>
              <a:t>=</a:t>
            </a:r>
            <a:r>
              <a:rPr lang="da-DK" sz="1274" b="1" dirty="0">
                <a:solidFill>
                  <a:srgbClr val="D53A05"/>
                </a:solidFill>
              </a:rPr>
              <a:t>"{Binding </a:t>
            </a:r>
            <a:r>
              <a:rPr lang="da-DK" sz="1274" b="1" dirty="0" err="1">
                <a:solidFill>
                  <a:srgbClr val="D53A05"/>
                </a:solidFill>
              </a:rPr>
              <a:t>Username</a:t>
            </a:r>
            <a:r>
              <a:rPr lang="da-DK" sz="1274" b="1" dirty="0">
                <a:solidFill>
                  <a:srgbClr val="D53A05"/>
                </a:solidFill>
              </a:rPr>
              <a:t>}"</a:t>
            </a:r>
            <a:r>
              <a:rPr lang="da-DK" sz="1274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1274" b="1" dirty="0">
                <a:solidFill>
                  <a:schemeClr val="tx1"/>
                </a:solidFill>
              </a:rPr>
              <a:t>        &lt;</a:t>
            </a:r>
            <a:r>
              <a:rPr lang="da-DK" sz="1274" b="1" dirty="0" err="1">
                <a:solidFill>
                  <a:srgbClr val="53954A"/>
                </a:solidFill>
              </a:rPr>
              <a:t>Entry</a:t>
            </a:r>
            <a:r>
              <a:rPr lang="da-DK" sz="1274" b="1" dirty="0">
                <a:solidFill>
                  <a:srgbClr val="53954A"/>
                </a:solidFill>
              </a:rPr>
              <a:t> </a:t>
            </a:r>
            <a:r>
              <a:rPr lang="da-DK" sz="1274" b="1" dirty="0">
                <a:solidFill>
                  <a:srgbClr val="654792"/>
                </a:solidFill>
              </a:rPr>
              <a:t>Placeholder</a:t>
            </a:r>
            <a:r>
              <a:rPr lang="da-DK" sz="1274" b="1" dirty="0">
                <a:solidFill>
                  <a:schemeClr val="tx1"/>
                </a:solidFill>
              </a:rPr>
              <a:t>=</a:t>
            </a:r>
            <a:r>
              <a:rPr lang="da-DK" sz="1274" b="1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1274" b="1" dirty="0">
                <a:solidFill>
                  <a:schemeClr val="tx1"/>
                </a:solidFill>
              </a:rPr>
              <a:t>               </a:t>
            </a:r>
            <a:r>
              <a:rPr lang="nl-NL" sz="1274" b="1" dirty="0" err="1">
                <a:solidFill>
                  <a:srgbClr val="654792"/>
                </a:solidFill>
              </a:rPr>
              <a:t>Text</a:t>
            </a:r>
            <a:r>
              <a:rPr lang="nl-NL" sz="1274" b="1" dirty="0">
                <a:solidFill>
                  <a:schemeClr val="tx1"/>
                </a:solidFill>
              </a:rPr>
              <a:t>=</a:t>
            </a:r>
            <a:r>
              <a:rPr lang="nl-NL" sz="1274" b="1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1274" b="1" dirty="0">
                <a:solidFill>
                  <a:schemeClr val="tx1"/>
                </a:solidFill>
              </a:rPr>
              <a:t>               </a:t>
            </a:r>
            <a:r>
              <a:rPr lang="nl-NL" sz="1274" b="1" dirty="0" err="1">
                <a:solidFill>
                  <a:srgbClr val="654792"/>
                </a:solidFill>
              </a:rPr>
              <a:t>IsPassword</a:t>
            </a:r>
            <a:r>
              <a:rPr lang="nl-NL" sz="1274" b="1" dirty="0">
                <a:solidFill>
                  <a:schemeClr val="tx1"/>
                </a:solidFill>
              </a:rPr>
              <a:t>=</a:t>
            </a:r>
            <a:r>
              <a:rPr lang="nl-NL" sz="1274" b="1" dirty="0">
                <a:solidFill>
                  <a:srgbClr val="D53A05"/>
                </a:solidFill>
              </a:rPr>
              <a:t>"</a:t>
            </a:r>
            <a:r>
              <a:rPr lang="nl-NL" sz="1274" b="1" dirty="0" err="1">
                <a:solidFill>
                  <a:srgbClr val="D53A05"/>
                </a:solidFill>
              </a:rPr>
              <a:t>true</a:t>
            </a:r>
            <a:r>
              <a:rPr lang="nl-NL" sz="1274" b="1" dirty="0">
                <a:solidFill>
                  <a:srgbClr val="D53A05"/>
                </a:solidFill>
              </a:rPr>
              <a:t>"</a:t>
            </a:r>
            <a:r>
              <a:rPr lang="nl-NL" sz="1274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1274" b="1" dirty="0">
                <a:solidFill>
                  <a:schemeClr val="tx1"/>
                </a:solidFill>
              </a:rPr>
              <a:t>        &lt;</a:t>
            </a:r>
            <a:r>
              <a:rPr lang="nl-NL" sz="1274" b="1" dirty="0">
                <a:solidFill>
                  <a:srgbClr val="53954A"/>
                </a:solidFill>
              </a:rPr>
              <a:t>Button</a:t>
            </a:r>
            <a:r>
              <a:rPr lang="nl-NL" sz="1274" b="1" dirty="0">
                <a:solidFill>
                  <a:schemeClr val="tx1"/>
                </a:solidFill>
              </a:rPr>
              <a:t> </a:t>
            </a:r>
            <a:r>
              <a:rPr lang="nl-NL" sz="1274" b="1" dirty="0" err="1">
                <a:solidFill>
                  <a:srgbClr val="654792"/>
                </a:solidFill>
              </a:rPr>
              <a:t>Text</a:t>
            </a:r>
            <a:r>
              <a:rPr lang="nl-NL" sz="1274" b="1" dirty="0">
                <a:solidFill>
                  <a:schemeClr val="tx1"/>
                </a:solidFill>
              </a:rPr>
              <a:t>=</a:t>
            </a:r>
            <a:r>
              <a:rPr lang="nl-NL" sz="1274" b="1" dirty="0">
                <a:solidFill>
                  <a:srgbClr val="D53A05"/>
                </a:solidFill>
              </a:rPr>
              <a:t>"Login" </a:t>
            </a:r>
            <a:r>
              <a:rPr lang="nl-NL" sz="1274" b="1" dirty="0" err="1">
                <a:solidFill>
                  <a:srgbClr val="654792"/>
                </a:solidFill>
              </a:rPr>
              <a:t>TextColor</a:t>
            </a:r>
            <a:r>
              <a:rPr lang="nl-NL" sz="1274" b="1" dirty="0">
                <a:solidFill>
                  <a:schemeClr val="tx1"/>
                </a:solidFill>
              </a:rPr>
              <a:t>=</a:t>
            </a:r>
            <a:r>
              <a:rPr lang="nl-NL" sz="1274" b="1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            </a:t>
            </a:r>
            <a:r>
              <a:rPr lang="en-US" sz="1274" b="1" dirty="0" err="1">
                <a:solidFill>
                  <a:srgbClr val="654792"/>
                </a:solidFill>
              </a:rPr>
              <a:t>BackgroundColor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            </a:t>
            </a:r>
            <a:r>
              <a:rPr lang="en-US" sz="1274" b="1" dirty="0">
                <a:solidFill>
                  <a:srgbClr val="654792"/>
                </a:solidFill>
              </a:rPr>
              <a:t>Command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"{Binding </a:t>
            </a:r>
            <a:r>
              <a:rPr lang="en-US" sz="1274" b="1" dirty="0" err="1">
                <a:solidFill>
                  <a:srgbClr val="D53A05"/>
                </a:solidFill>
              </a:rPr>
              <a:t>LoginCommand</a:t>
            </a:r>
            <a:r>
              <a:rPr lang="en-US" sz="1274" b="1" dirty="0">
                <a:solidFill>
                  <a:srgbClr val="D53A05"/>
                </a:solidFill>
              </a:rPr>
              <a:t>}"</a:t>
            </a:r>
            <a:r>
              <a:rPr lang="en-US" sz="1274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    &lt;/</a:t>
            </a:r>
            <a:r>
              <a:rPr lang="en-US" sz="1274" b="1" dirty="0" err="1">
                <a:solidFill>
                  <a:srgbClr val="53954A"/>
                </a:solidFill>
              </a:rPr>
              <a:t>StackLayout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&lt;/</a:t>
            </a:r>
            <a:r>
              <a:rPr lang="en-US" sz="1274" b="1" dirty="0" err="1">
                <a:solidFill>
                  <a:srgbClr val="53954A"/>
                </a:solidFill>
              </a:rPr>
              <a:t>ContentPage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1274" b="1" dirty="0">
                <a:solidFill>
                  <a:schemeClr val="tx1"/>
                </a:solidFill>
              </a:rPr>
              <a:t>&lt;</a:t>
            </a:r>
            <a:r>
              <a:rPr lang="en-US" sz="1274" b="1" dirty="0" err="1">
                <a:solidFill>
                  <a:srgbClr val="53954A"/>
                </a:solidFill>
              </a:rPr>
              <a:t>ContentPage</a:t>
            </a:r>
            <a:r>
              <a:rPr lang="en-US" sz="1274" b="1" dirty="0">
                <a:solidFill>
                  <a:srgbClr val="53954A"/>
                </a:solidFill>
              </a:rPr>
              <a:t> </a:t>
            </a:r>
            <a:r>
              <a:rPr lang="en-US" sz="1274" b="1" dirty="0">
                <a:solidFill>
                  <a:srgbClr val="654792"/>
                </a:solidFill>
              </a:rPr>
              <a:t>Title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"Settings" </a:t>
            </a:r>
            <a:r>
              <a:rPr lang="en-US" sz="1274" b="1" dirty="0">
                <a:solidFill>
                  <a:srgbClr val="654792"/>
                </a:solidFill>
              </a:rPr>
              <a:t>Icon</a:t>
            </a:r>
            <a:r>
              <a:rPr lang="en-US" sz="1274" b="1" dirty="0">
                <a:solidFill>
                  <a:schemeClr val="tx1"/>
                </a:solidFill>
              </a:rPr>
              <a:t>=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 err="1">
                <a:solidFill>
                  <a:srgbClr val="D53A05"/>
                </a:solidFill>
              </a:rPr>
              <a:t>Settings.png</a:t>
            </a:r>
            <a:r>
              <a:rPr lang="en-US" sz="1274" b="1" dirty="0">
                <a:solidFill>
                  <a:srgbClr val="D53A05"/>
                </a:solidFill>
              </a:rPr>
              <a:t>"</a:t>
            </a:r>
            <a:r>
              <a:rPr lang="en-US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274" b="1" dirty="0">
                <a:solidFill>
                  <a:srgbClr val="848684"/>
                </a:solidFill>
              </a:rPr>
              <a:t>    &lt;!-- </a:t>
            </a:r>
            <a:r>
              <a:rPr lang="fi-FI" sz="1274" b="1" dirty="0" err="1">
                <a:solidFill>
                  <a:srgbClr val="848684"/>
                </a:solidFill>
              </a:rPr>
              <a:t>Settings</a:t>
            </a:r>
            <a:r>
              <a:rPr lang="fi-FI" sz="1274" b="1" dirty="0">
                <a:solidFill>
                  <a:srgbClr val="848684"/>
                </a:solidFill>
              </a:rPr>
              <a:t> --&gt;</a:t>
            </a:r>
          </a:p>
          <a:p>
            <a:pPr marL="0" indent="0">
              <a:buNone/>
            </a:pPr>
            <a:r>
              <a:rPr lang="fi-FI" sz="1274" b="1" dirty="0">
                <a:solidFill>
                  <a:schemeClr val="tx1"/>
                </a:solidFill>
              </a:rPr>
              <a:t>&lt;/</a:t>
            </a:r>
            <a:r>
              <a:rPr lang="fi-FI" sz="1274" b="1" dirty="0">
                <a:solidFill>
                  <a:srgbClr val="53954A"/>
                </a:solidFill>
              </a:rPr>
              <a:t>ContentPage</a:t>
            </a:r>
            <a:r>
              <a:rPr lang="fi-FI" sz="1274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fi-FI" sz="1274" b="1" dirty="0">
                <a:solidFill>
                  <a:schemeClr val="tx1"/>
                </a:solidFill>
              </a:rPr>
              <a:t>&lt;/</a:t>
            </a:r>
            <a:r>
              <a:rPr lang="fi-FI" sz="1274" b="1" dirty="0">
                <a:solidFill>
                  <a:srgbClr val="53954A"/>
                </a:solidFill>
              </a:rPr>
              <a:t>TabbedPage</a:t>
            </a:r>
            <a:r>
              <a:rPr lang="fi-FI" sz="1274" b="1" dirty="0">
                <a:solidFill>
                  <a:schemeClr val="tx1"/>
                </a:solidFill>
              </a:rPr>
              <a:t>.Children&gt;</a:t>
            </a:r>
          </a:p>
          <a:p>
            <a:pPr marL="0" indent="0">
              <a:buNone/>
            </a:pPr>
            <a:r>
              <a:rPr lang="fi-FI" sz="1274" b="1" dirty="0">
                <a:solidFill>
                  <a:schemeClr val="tx1"/>
                </a:solidFill>
              </a:rPr>
              <a:t>&lt;/</a:t>
            </a:r>
            <a:r>
              <a:rPr lang="fi-FI" sz="1274" b="1" dirty="0" err="1">
                <a:solidFill>
                  <a:srgbClr val="53954A"/>
                </a:solidFill>
              </a:rPr>
              <a:t>TabbedPage</a:t>
            </a:r>
            <a:r>
              <a:rPr lang="fi-FI" sz="1274" b="1" dirty="0">
                <a:solidFill>
                  <a:schemeClr val="tx1"/>
                </a:solidFill>
              </a:rPr>
              <a:t>&gt;</a:t>
            </a:r>
            <a:endParaRPr lang="en-US" sz="1274" b="1" dirty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6209701" y="1297384"/>
            <a:ext cx="236524" cy="5125107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1976312"/>
            <a:ext cx="5616944" cy="35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791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Demo 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“Hello Xamarin Forms!” </a:t>
            </a:r>
            <a:r>
              <a:rPr lang="ko-KR" altLang="en-US" dirty="0">
                <a:solidFill>
                  <a:schemeClr val="bg1"/>
                </a:solidFill>
              </a:rPr>
              <a:t>실행하기</a:t>
            </a:r>
          </a:p>
        </p:txBody>
      </p:sp>
    </p:spTree>
    <p:extLst>
      <p:ext uri="{BB962C8B-B14F-4D97-AF65-F5344CB8AC3E}">
        <p14:creationId xmlns:p14="http://schemas.microsoft.com/office/powerpoint/2010/main" val="3438668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Xamarin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Xamarin BootCamp Portugal">
            <a:extLst>
              <a:ext uri="{FF2B5EF4-FFF2-40B4-BE49-F238E27FC236}">
                <a16:creationId xmlns:a16="http://schemas.microsoft.com/office/drawing/2014/main" id="{A30FB536-31C2-4363-BD8C-77CCA5F8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87" y="2313796"/>
            <a:ext cx="3922421" cy="34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5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MacOS, Windows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 설치할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4649585"/>
            <a:ext cx="4191000" cy="1527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 for Mac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iOS, Android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802C6-5B62-49EB-9186-E83C890C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716" y="4649584"/>
            <a:ext cx="4714702" cy="1527378"/>
          </a:xfrm>
        </p:spPr>
        <p:txBody>
          <a:bodyPr/>
          <a:lstStyle/>
          <a:p>
            <a:r>
              <a:rPr lang="en-US" altLang="ko-KR" dirty="0"/>
              <a:t>Visual Studio</a:t>
            </a:r>
          </a:p>
          <a:p>
            <a:r>
              <a:rPr lang="en-US" altLang="ko-KR" dirty="0"/>
              <a:t>iOS, Android, Windows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82C3D-F564-433E-9002-A78E4EE0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936649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B40E-22CF-4C8E-9827-42139275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PC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빌드하기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F28DC-39C6-4EB8-AB81-D0FA0A15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iOS</a:t>
            </a:r>
            <a:r>
              <a:rPr lang="ko-KR" altLang="en-US" dirty="0"/>
              <a:t>를 빌드하려면 </a:t>
            </a:r>
            <a:r>
              <a:rPr lang="ko-KR" altLang="en-US" u="sng" dirty="0"/>
              <a:t>반드시 </a:t>
            </a:r>
            <a:r>
              <a:rPr lang="en-US" altLang="ko-KR" u="sng" dirty="0"/>
              <a:t>Mac</a:t>
            </a:r>
            <a:r>
              <a:rPr lang="ko-KR" altLang="en-US" dirty="0"/>
              <a:t>이 필요합니다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앱을 빌드하려면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하며</a:t>
            </a:r>
            <a:r>
              <a:rPr lang="en-US" altLang="ko-KR" dirty="0"/>
              <a:t>, </a:t>
            </a:r>
            <a:r>
              <a:rPr lang="ko-KR" altLang="en-US" u="sng" dirty="0"/>
              <a:t>같은 네트워크 내에</a:t>
            </a:r>
            <a:r>
              <a:rPr lang="ko-KR" altLang="en-US" dirty="0"/>
              <a:t> 있어야 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 자격증명 정보를 이용하여 </a:t>
            </a:r>
            <a:r>
              <a:rPr lang="en-US" altLang="ko-KR" dirty="0"/>
              <a:t>SSH Session</a:t>
            </a:r>
            <a:r>
              <a:rPr lang="ko-KR" altLang="en-US" dirty="0"/>
              <a:t>을 열고 통신합니다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9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Demo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Windows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Xamarin Mac Agent</a:t>
            </a:r>
            <a:r>
              <a:rPr lang="ko-KR" altLang="en-US" dirty="0">
                <a:solidFill>
                  <a:schemeClr val="bg1"/>
                </a:solidFill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</a:rPr>
              <a:t>Mac</a:t>
            </a:r>
            <a:r>
              <a:rPr lang="ko-KR" altLang="en-US" dirty="0">
                <a:solidFill>
                  <a:schemeClr val="bg1"/>
                </a:solidFill>
              </a:rPr>
              <a:t>과 연결하기 </a:t>
            </a:r>
          </a:p>
        </p:txBody>
      </p:sp>
    </p:spTree>
    <p:extLst>
      <p:ext uri="{BB962C8B-B14F-4D97-AF65-F5344CB8AC3E}">
        <p14:creationId xmlns:p14="http://schemas.microsoft.com/office/powerpoint/2010/main" val="122032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8784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98823-CC88-4EBE-B248-0C83868A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749"/>
            <a:ext cx="12192000" cy="64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707B-7614-4319-BD87-361F56A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48"/>
            <a:ext cx="12192000" cy="6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C0EF6-7DE8-4A06-8BC6-27E67C3E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90"/>
            <a:ext cx="12192000" cy="6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3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B21268-AA87-4E72-BD0A-83379A6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77041"/>
            <a:ext cx="11653523" cy="3510063"/>
          </a:xfrm>
        </p:spPr>
        <p:txBody>
          <a:bodyPr/>
          <a:lstStyle/>
          <a:p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1.  Visual Studio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 및 로그인 해주세요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2.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 </a:t>
            </a: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“Hello Xamarin Forms!”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실행결과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 Portal.azure.com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로그인 후 화면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endParaRPr lang="ko-KR" altLang="en-US" sz="4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EE6D-0AF4-4C90-9BBD-A6C498D47D08}"/>
              </a:ext>
            </a:extLst>
          </p:cNvPr>
          <p:cNvSpPr txBox="1"/>
          <p:nvPr/>
        </p:nvSpPr>
        <p:spPr>
          <a:xfrm>
            <a:off x="1362233" y="281304"/>
            <a:ext cx="7458075" cy="7953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[ </a:t>
            </a:r>
            <a:r>
              <a:rPr lang="ko-KR" alt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개발환경 설정 </a:t>
            </a: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9:30 ~ 10:00 ]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6" name="Picture 2" descr="pikachu에 대한 이미지 검색결과">
            <a:extLst>
              <a:ext uri="{FF2B5EF4-FFF2-40B4-BE49-F238E27FC236}">
                <a16:creationId xmlns:a16="http://schemas.microsoft.com/office/drawing/2014/main" id="{6FFA069A-686C-4226-A5F4-AC2DA893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5" y="131895"/>
            <a:ext cx="1228882" cy="109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70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240A-A941-4CD3-878C-E9826A36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93"/>
            <a:ext cx="12192000" cy="66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14453-0610-4213-AC08-BCC5333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085"/>
            <a:ext cx="12192000" cy="6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953B-1089-4318-96D5-4821509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3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3CF8E-ABDC-4D78-B09D-D99B6DF1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53"/>
            <a:ext cx="12192000" cy="6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D9578-00BC-4D7A-BCB0-F3E7BCE2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91"/>
            <a:ext cx="12192000" cy="6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 101 - Setup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3DB1A-00C0-4E20-A361-DFE514F3C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김은지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4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기술 에반젤리스트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마이크로소프트 </a:t>
            </a:r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178773F7-8898-485F-B982-6E0D576B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9" b="1076"/>
          <a:stretch/>
        </p:blipFill>
        <p:spPr>
          <a:xfrm rot="5400000">
            <a:off x="-1111205" y="1111203"/>
            <a:ext cx="6858000" cy="4635591"/>
          </a:xfrm>
          <a:prstGeom prst="rect">
            <a:avLst/>
          </a:prstGeom>
          <a:effectLst/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B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CB1D49-444A-47E0-8229-CCEC200A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am</a:t>
            </a:r>
            <a:r>
              <a:rPr lang="ko-KR" altLang="en-US" dirty="0"/>
              <a:t> </a:t>
            </a:r>
            <a:r>
              <a:rPr lang="en-US" altLang="ko-KR" dirty="0"/>
              <a:t>I?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D51F-48CE-4FEF-AA17-D9E92E6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595021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마이크로소프트에서 기술전도사 업무를 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대학생 개발자들을 많이 만나고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</a:t>
            </a:r>
            <a:r>
              <a:rPr lang="en-US" altLang="ko-KR" sz="2400" dirty="0"/>
              <a:t>Azure</a:t>
            </a:r>
            <a:r>
              <a:rPr lang="ko-KR" altLang="en-US" sz="2400" dirty="0"/>
              <a:t>와 </a:t>
            </a:r>
            <a:r>
              <a:rPr lang="en-US" altLang="ko-KR" sz="2400" dirty="0"/>
              <a:t>Xamarin, </a:t>
            </a:r>
            <a:r>
              <a:rPr lang="ko-KR" altLang="en-US" sz="2400" dirty="0"/>
              <a:t>필요하다면 이것 저것 이야기 합니다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38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46D-93F4-43BE-A6B2-2F7A2DD7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 오늘 뭐해요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C1C6-4F4E-4F94-972E-A5D321E4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Xamarin </a:t>
            </a:r>
            <a:r>
              <a:rPr lang="ko-KR" altLang="en-US" dirty="0"/>
              <a:t>및 </a:t>
            </a:r>
            <a:r>
              <a:rPr lang="en-US" altLang="ko-KR" dirty="0"/>
              <a:t>Azure </a:t>
            </a:r>
            <a:r>
              <a:rPr lang="ko-KR" altLang="en-US" dirty="0"/>
              <a:t>이론 교육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전화걸기 기능 만들어보기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계산기 만들어보기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Azure Mobile App </a:t>
            </a:r>
            <a:r>
              <a:rPr lang="ko-KR" altLang="en-US" dirty="0"/>
              <a:t>사용해보기 </a:t>
            </a:r>
          </a:p>
        </p:txBody>
      </p:sp>
    </p:spTree>
    <p:extLst>
      <p:ext uri="{BB962C8B-B14F-4D97-AF65-F5344CB8AC3E}">
        <p14:creationId xmlns:p14="http://schemas.microsoft.com/office/powerpoint/2010/main" val="4105072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개발하기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 방법으로 가장 많이 사용되는 것을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가지 꼽을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C6B4A-65A8-4B52-AC45-60441C5F5CD8}"/>
              </a:ext>
            </a:extLst>
          </p:cNvPr>
          <p:cNvSpPr/>
          <p:nvPr/>
        </p:nvSpPr>
        <p:spPr>
          <a:xfrm>
            <a:off x="1080655" y="3435927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각개전투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8C10-B49A-4345-908A-E4CF839F7B90}"/>
              </a:ext>
            </a:extLst>
          </p:cNvPr>
          <p:cNvSpPr/>
          <p:nvPr/>
        </p:nvSpPr>
        <p:spPr>
          <a:xfrm>
            <a:off x="4441768" y="3435926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이용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A02CB4-FA70-445E-A2EE-2B6947441C29}"/>
              </a:ext>
            </a:extLst>
          </p:cNvPr>
          <p:cNvSpPr/>
          <p:nvPr/>
        </p:nvSpPr>
        <p:spPr>
          <a:xfrm>
            <a:off x="7847216" y="3435925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16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기존 개발 방법의 문제점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언어와 환경이 달라서 불편합니다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같은 일을 꼭 두번씩 해야하나요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C8D98-F1C3-4628-BA5C-C92F93CC0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41385"/>
              </p:ext>
            </p:extLst>
          </p:nvPr>
        </p:nvGraphicFramePr>
        <p:xfrm>
          <a:off x="2120669" y="3207941"/>
          <a:ext cx="7804728" cy="29240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1576">
                  <a:extLst>
                    <a:ext uri="{9D8B030D-6E8A-4147-A177-3AD203B41FA5}">
                      <a16:colId xmlns:a16="http://schemas.microsoft.com/office/drawing/2014/main" val="171966831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075259894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920400209"/>
                    </a:ext>
                  </a:extLst>
                </a:gridCol>
              </a:tblGrid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431827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Objective C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또는 </a:t>
                      </a:r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Swift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C#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465815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XCode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Studio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Visual Studio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3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53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 접근방식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664" y="1690688"/>
            <a:ext cx="482948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C#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과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이용하여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App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개발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Business Logic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공유가 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76D5A-F889-4457-BA8A-558DE175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5" y="1837719"/>
            <a:ext cx="5694705" cy="36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그럼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en-US" altLang="ko-KR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8" y="1827125"/>
            <a:ext cx="10525680" cy="1694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Business Logic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뿐만 아니라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UI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도 한번에 작업 가능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공유할 수 있는 부분이 더 많아지겠죠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80DD2-BEEE-434F-848A-AD06DB0A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78" y="3122281"/>
            <a:ext cx="9673501" cy="3039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1A6E7D-A61A-4776-8B81-65B20D5DEE68}"/>
              </a:ext>
            </a:extLst>
          </p:cNvPr>
          <p:cNvSpPr/>
          <p:nvPr/>
        </p:nvSpPr>
        <p:spPr>
          <a:xfrm>
            <a:off x="5818909" y="3834938"/>
            <a:ext cx="4784470" cy="43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F45F442-8158-408C-B112-DFDE7E4D4B03}"/>
              </a:ext>
            </a:extLst>
          </p:cNvPr>
          <p:cNvSpPr/>
          <p:nvPr/>
        </p:nvSpPr>
        <p:spPr>
          <a:xfrm>
            <a:off x="8616057" y="2413594"/>
            <a:ext cx="2413412" cy="1264521"/>
          </a:xfrm>
          <a:prstGeom prst="cloud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공유할 수 있는게 더 많아졌군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71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0.potx" id="{2B9D109A-B5EA-4192-A8BC-1B4175E7EC76}" vid="{220B14D8-9A3D-4FDC-8AEC-2FC02735BA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1750</Words>
  <Application>Microsoft Office PowerPoint</Application>
  <PresentationFormat>Widescreen</PresentationFormat>
  <Paragraphs>169</Paragraphs>
  <Slides>24</Slides>
  <Notes>17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맑은 고딕</vt:lpstr>
      <vt:lpstr>청소년서체</vt:lpstr>
      <vt:lpstr>Arial</vt:lpstr>
      <vt:lpstr>Consolas</vt:lpstr>
      <vt:lpstr>Segoe UI</vt:lpstr>
      <vt:lpstr>Segoe UI Light</vt:lpstr>
      <vt:lpstr>Segoe UI Semilight</vt:lpstr>
      <vt:lpstr>Wingdings</vt:lpstr>
      <vt:lpstr>Office Theme</vt:lpstr>
      <vt:lpstr>WHITE TEMPLATE</vt:lpstr>
      <vt:lpstr>Xamarin 환경 셋팅 및  Azure 계정 활성화 </vt:lpstr>
      <vt:lpstr>1.  Visual Studio 실행 및 로그인 해주세요  2.  “Hello Xamarin Forms!” 실행결과 보여주세요   3.  Portal.azure.com 로그인 후 화면 보여주세요  </vt:lpstr>
      <vt:lpstr>XAM 101 - Setup</vt:lpstr>
      <vt:lpstr>Who am I?</vt:lpstr>
      <vt:lpstr>우리 오늘 뭐해요? </vt:lpstr>
      <vt:lpstr>모바일 앱 개발하기</vt:lpstr>
      <vt:lpstr>기존 개발 방법의 문제점 </vt:lpstr>
      <vt:lpstr>Xamarin의 접근방식!</vt:lpstr>
      <vt:lpstr>그럼, Xamarin.Forms 는?</vt:lpstr>
      <vt:lpstr>Xamarin.Forms를 이용하여 UI 개발한 모습 </vt:lpstr>
      <vt:lpstr>Demo #1</vt:lpstr>
      <vt:lpstr>Xamarin 설치하기</vt:lpstr>
      <vt:lpstr>MacOS, Windows에 설치할 수 있습니다!</vt:lpstr>
      <vt:lpstr>Windows PC에서 iOS 빌드하기</vt:lpstr>
      <vt:lpstr>Demo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40</cp:revision>
  <dcterms:created xsi:type="dcterms:W3CDTF">2017-03-17T10:38:40Z</dcterms:created>
  <dcterms:modified xsi:type="dcterms:W3CDTF">2017-03-25T03:31:25Z</dcterms:modified>
</cp:coreProperties>
</file>